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89" r:id="rId4"/>
    <p:sldId id="290" r:id="rId5"/>
    <p:sldId id="295" r:id="rId6"/>
    <p:sldId id="296" r:id="rId7"/>
    <p:sldId id="297" r:id="rId8"/>
    <p:sldId id="299" r:id="rId9"/>
    <p:sldId id="298" r:id="rId10"/>
    <p:sldId id="30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#1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F5559-4F4C-40AD-AC96-8424E9EB9821}" type="doc">
      <dgm:prSet loTypeId="urn:microsoft.com/office/officeart/2008/layout/BendingPictureCaptionList" loCatId="picture" qsTypeId="urn:microsoft.com/office/officeart/2005/8/quickstyle/simple1#1" qsCatId="simple" csTypeId="urn:microsoft.com/office/officeart/2005/8/colors/accent1_2#1" csCatId="accent1" phldr="1"/>
      <dgm:spPr/>
    </dgm:pt>
    <dgm:pt modelId="{045C0556-2A05-4E3D-92E4-7351F4900E5B}">
      <dgm:prSet phldrT="[文本]"/>
      <dgm:spPr/>
      <dgm:t>
        <a:bodyPr/>
        <a:lstStyle/>
        <a:p>
          <a:r>
            <a:rPr lang="zh-CN" dirty="0"/>
            <a:t>所有的准备工作和试探性的尝试都在中国，而伊斯兰世界和西方得到的就是全须全尾的</a:t>
          </a:r>
          <a:r>
            <a:rPr lang="zh-CN" altLang="en-US" dirty="0"/>
            <a:t>。</a:t>
          </a:r>
          <a:r>
            <a:rPr lang="en-US" altLang="zh-CN" dirty="0"/>
            <a:t>——</a:t>
          </a:r>
          <a:r>
            <a:rPr lang="zh-CN" altLang="en-US" dirty="0"/>
            <a:t>李约瑟</a:t>
          </a:r>
        </a:p>
      </dgm:t>
    </dgm:pt>
    <dgm:pt modelId="{025E29DA-4A40-433F-963F-A82B6C912875}" type="parTrans" cxnId="{ED195783-DEED-47DB-805B-697E96EE0D7B}">
      <dgm:prSet/>
      <dgm:spPr/>
      <dgm:t>
        <a:bodyPr/>
        <a:lstStyle/>
        <a:p>
          <a:endParaRPr lang="zh-CN" altLang="en-US"/>
        </a:p>
      </dgm:t>
    </dgm:pt>
    <dgm:pt modelId="{1820110D-F3DE-45A2-89B2-36D988CC0A31}" type="sibTrans" cxnId="{ED195783-DEED-47DB-805B-697E96EE0D7B}">
      <dgm:prSet/>
      <dgm:spPr/>
      <dgm:t>
        <a:bodyPr/>
        <a:lstStyle/>
        <a:p>
          <a:endParaRPr lang="zh-CN" altLang="en-US"/>
        </a:p>
      </dgm:t>
    </dgm:pt>
    <dgm:pt modelId="{3EB28134-3D08-47AA-A61C-70A1019D781C}" type="pres">
      <dgm:prSet presAssocID="{78DF5559-4F4C-40AD-AC96-8424E9EB9821}" presName="Name0" presStyleCnt="0">
        <dgm:presLayoutVars>
          <dgm:dir/>
          <dgm:resizeHandles val="exact"/>
        </dgm:presLayoutVars>
      </dgm:prSet>
      <dgm:spPr/>
    </dgm:pt>
    <dgm:pt modelId="{8C5BBC52-3473-49E6-928E-23D4A389653E}" type="pres">
      <dgm:prSet presAssocID="{045C0556-2A05-4E3D-92E4-7351F4900E5B}" presName="composite" presStyleCnt="0"/>
      <dgm:spPr/>
    </dgm:pt>
    <dgm:pt modelId="{6AC7D431-842B-435B-9842-895AE3B8A645}" type="pres">
      <dgm:prSet presAssocID="{045C0556-2A05-4E3D-92E4-7351F4900E5B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t="-31000" b="-31000"/>
          </a:stretch>
        </a:blipFill>
      </dgm:spPr>
    </dgm:pt>
    <dgm:pt modelId="{83D2BC0A-BB12-4E42-B4E5-FC6CB0F100B4}" type="pres">
      <dgm:prSet presAssocID="{045C0556-2A05-4E3D-92E4-7351F4900E5B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ED195783-DEED-47DB-805B-697E96EE0D7B}" srcId="{78DF5559-4F4C-40AD-AC96-8424E9EB9821}" destId="{045C0556-2A05-4E3D-92E4-7351F4900E5B}" srcOrd="0" destOrd="0" parTransId="{025E29DA-4A40-433F-963F-A82B6C912875}" sibTransId="{1820110D-F3DE-45A2-89B2-36D988CC0A31}"/>
    <dgm:cxn modelId="{CD5204BD-6ED7-4C90-A8DB-1F9C4F2BC8C3}" type="presOf" srcId="{78DF5559-4F4C-40AD-AC96-8424E9EB9821}" destId="{3EB28134-3D08-47AA-A61C-70A1019D781C}" srcOrd="0" destOrd="0" presId="urn:microsoft.com/office/officeart/2008/layout/BendingPictureCaptionList"/>
    <dgm:cxn modelId="{54C830D3-187A-4932-8108-3C4D4AE11108}" type="presOf" srcId="{045C0556-2A05-4E3D-92E4-7351F4900E5B}" destId="{83D2BC0A-BB12-4E42-B4E5-FC6CB0F100B4}" srcOrd="0" destOrd="0" presId="urn:microsoft.com/office/officeart/2008/layout/BendingPictureCaptionList"/>
    <dgm:cxn modelId="{49820180-8AA9-4039-824D-776905BA4064}" type="presParOf" srcId="{3EB28134-3D08-47AA-A61C-70A1019D781C}" destId="{8C5BBC52-3473-49E6-928E-23D4A389653E}" srcOrd="0" destOrd="0" presId="urn:microsoft.com/office/officeart/2008/layout/BendingPictureCaptionList"/>
    <dgm:cxn modelId="{39B4337C-91A8-4E45-92AD-1B9CF5CCA944}" type="presParOf" srcId="{8C5BBC52-3473-49E6-928E-23D4A389653E}" destId="{6AC7D431-842B-435B-9842-895AE3B8A645}" srcOrd="0" destOrd="0" presId="urn:microsoft.com/office/officeart/2008/layout/BendingPictureCaptionList"/>
    <dgm:cxn modelId="{F267926A-CE09-42E3-8A65-F478DF59B2FB}" type="presParOf" srcId="{8C5BBC52-3473-49E6-928E-23D4A389653E}" destId="{83D2BC0A-BB12-4E42-B4E5-FC6CB0F100B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81796C-2418-437F-8ADF-CC607F072B34}" type="doc">
      <dgm:prSet loTypeId="urn:microsoft.com/office/officeart/2008/layout/BendingPictureCaption#1" loCatId="picture" qsTypeId="urn:microsoft.com/office/officeart/2005/8/quickstyle/3d3#1" qsCatId="3D" csTypeId="urn:microsoft.com/office/officeart/2005/8/colors/accent0_3#1" csCatId="mainScheme" phldr="1"/>
      <dgm:spPr/>
    </dgm:pt>
    <dgm:pt modelId="{9072671F-BF28-48D1-A7F6-9B28B2CCACE7}">
      <dgm:prSet phldrT="[文本]" custT="1"/>
      <dgm:spPr/>
      <dgm:t>
        <a:bodyPr/>
        <a:lstStyle/>
        <a:p>
          <a:r>
            <a:rPr lang="en-US" altLang="zh-CN" sz="2400" dirty="0"/>
            <a:t>“</a:t>
          </a:r>
          <a:r>
            <a:rPr lang="zh-CN" altLang="en-US" sz="2400" dirty="0"/>
            <a:t>火药炸垮了骑士阶层。”</a:t>
          </a:r>
        </a:p>
      </dgm:t>
    </dgm:pt>
    <dgm:pt modelId="{96282658-C92B-48E6-BA9A-88547D6C4677}" type="parTrans" cxnId="{D57142C8-2D3E-4B64-8FAC-D66FF028511D}">
      <dgm:prSet/>
      <dgm:spPr/>
      <dgm:t>
        <a:bodyPr/>
        <a:lstStyle/>
        <a:p>
          <a:endParaRPr lang="zh-CN" altLang="en-US"/>
        </a:p>
      </dgm:t>
    </dgm:pt>
    <dgm:pt modelId="{F62E17B2-3816-4DB9-AB0B-B5A37E9327A7}" type="sibTrans" cxnId="{D57142C8-2D3E-4B64-8FAC-D66FF028511D}">
      <dgm:prSet/>
      <dgm:spPr/>
      <dgm:t>
        <a:bodyPr/>
        <a:lstStyle/>
        <a:p>
          <a:endParaRPr lang="zh-CN" altLang="en-US"/>
        </a:p>
      </dgm:t>
    </dgm:pt>
    <dgm:pt modelId="{49722E8D-491C-4E7E-BA78-2A77580A422D}" type="pres">
      <dgm:prSet presAssocID="{0B81796C-2418-437F-8ADF-CC607F072B34}" presName="diagram" presStyleCnt="0">
        <dgm:presLayoutVars>
          <dgm:dir/>
        </dgm:presLayoutVars>
      </dgm:prSet>
      <dgm:spPr/>
    </dgm:pt>
    <dgm:pt modelId="{09AF6C7E-1990-4A93-A5FB-013D410FD872}" type="pres">
      <dgm:prSet presAssocID="{9072671F-BF28-48D1-A7F6-9B28B2CCACE7}" presName="composite" presStyleCnt="0"/>
      <dgm:spPr/>
    </dgm:pt>
    <dgm:pt modelId="{AADFD232-3CB0-4516-A73A-406E3C9D8253}" type="pres">
      <dgm:prSet presAssocID="{9072671F-BF28-48D1-A7F6-9B28B2CCACE7}" presName="Image" presStyleLbl="bgShp" presStyleIdx="0" presStyleCnt="1" custScaleY="140451" custLinFactNeighborX="-4626" custLinFactNeighborY="-19709"/>
      <dgm:spPr>
        <a:blipFill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0F255A7A-8949-47B9-9431-188AAF26E0B1}" type="pres">
      <dgm:prSet presAssocID="{9072671F-BF28-48D1-A7F6-9B28B2CCACE7}" presName="Parent" presStyleLbl="node0" presStyleIdx="0" presStyleCnt="1">
        <dgm:presLayoutVars>
          <dgm:bulletEnabled val="1"/>
        </dgm:presLayoutVars>
      </dgm:prSet>
      <dgm:spPr/>
    </dgm:pt>
  </dgm:ptLst>
  <dgm:cxnLst>
    <dgm:cxn modelId="{2EB0E69F-C684-4CE6-AE69-5AFEE8D1B1D8}" type="presOf" srcId="{0B81796C-2418-437F-8ADF-CC607F072B34}" destId="{49722E8D-491C-4E7E-BA78-2A77580A422D}" srcOrd="0" destOrd="0" presId="urn:microsoft.com/office/officeart/2008/layout/BendingPictureCaption#1"/>
    <dgm:cxn modelId="{D57142C8-2D3E-4B64-8FAC-D66FF028511D}" srcId="{0B81796C-2418-437F-8ADF-CC607F072B34}" destId="{9072671F-BF28-48D1-A7F6-9B28B2CCACE7}" srcOrd="0" destOrd="0" parTransId="{96282658-C92B-48E6-BA9A-88547D6C4677}" sibTransId="{F62E17B2-3816-4DB9-AB0B-B5A37E9327A7}"/>
    <dgm:cxn modelId="{FC2C65FC-5451-4DD1-ADA6-B8CCD205802A}" type="presOf" srcId="{9072671F-BF28-48D1-A7F6-9B28B2CCACE7}" destId="{0F255A7A-8949-47B9-9431-188AAF26E0B1}" srcOrd="0" destOrd="0" presId="urn:microsoft.com/office/officeart/2008/layout/BendingPictureCaption#1"/>
    <dgm:cxn modelId="{EEE6EE56-8B4B-4F58-9FB1-BB32BCB4B0C9}" type="presParOf" srcId="{49722E8D-491C-4E7E-BA78-2A77580A422D}" destId="{09AF6C7E-1990-4A93-A5FB-013D410FD872}" srcOrd="0" destOrd="0" presId="urn:microsoft.com/office/officeart/2008/layout/BendingPictureCaption#1"/>
    <dgm:cxn modelId="{CF322218-B0BB-44E7-8D05-DB3FA3822C7C}" type="presParOf" srcId="{09AF6C7E-1990-4A93-A5FB-013D410FD872}" destId="{AADFD232-3CB0-4516-A73A-406E3C9D8253}" srcOrd="0" destOrd="0" presId="urn:microsoft.com/office/officeart/2008/layout/BendingPictureCaption#1"/>
    <dgm:cxn modelId="{30F561EF-2397-411A-9818-959E54743AFE}" type="presParOf" srcId="{09AF6C7E-1990-4A93-A5FB-013D410FD872}" destId="{0F255A7A-8949-47B9-9431-188AAF26E0B1}" srcOrd="1" destOrd="0" presId="urn:microsoft.com/office/officeart/2008/layout/BendingPictureCaption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7D431-842B-435B-9842-895AE3B8A645}">
      <dsp:nvSpPr>
        <dsp:cNvPr id="0" name=""/>
        <dsp:cNvSpPr/>
      </dsp:nvSpPr>
      <dsp:spPr>
        <a:xfrm>
          <a:off x="0" y="165832"/>
          <a:ext cx="3985591" cy="318847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31000" b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2BC0A-BB12-4E42-B4E5-FC6CB0F100B4}">
      <dsp:nvSpPr>
        <dsp:cNvPr id="0" name=""/>
        <dsp:cNvSpPr/>
      </dsp:nvSpPr>
      <dsp:spPr>
        <a:xfrm>
          <a:off x="358703" y="3035458"/>
          <a:ext cx="3547175" cy="111596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所有的准备工作和试探性的尝试都在中国，而伊斯兰世界和西方得到的就是全须全尾的</a:t>
          </a:r>
          <a:r>
            <a:rPr lang="zh-CN" altLang="en-US" sz="1700" kern="1200" dirty="0"/>
            <a:t>。</a:t>
          </a:r>
          <a:r>
            <a:rPr lang="en-US" altLang="zh-CN" sz="1700" kern="1200" dirty="0"/>
            <a:t>——</a:t>
          </a:r>
          <a:r>
            <a:rPr lang="zh-CN" altLang="en-US" sz="1700" kern="1200" dirty="0"/>
            <a:t>李约瑟</a:t>
          </a:r>
        </a:p>
      </dsp:txBody>
      <dsp:txXfrm>
        <a:off x="358703" y="3035458"/>
        <a:ext cx="3547175" cy="1115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FD232-3CB0-4516-A73A-406E3C9D8253}">
      <dsp:nvSpPr>
        <dsp:cNvPr id="0" name=""/>
        <dsp:cNvSpPr/>
      </dsp:nvSpPr>
      <dsp:spPr>
        <a:xfrm>
          <a:off x="0" y="0"/>
          <a:ext cx="4043089" cy="419643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" b="-1000"/>
          </a:stretch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55A7A-8949-47B9-9431-188AAF26E0B1}">
      <dsp:nvSpPr>
        <dsp:cNvPr id="0" name=""/>
        <dsp:cNvSpPr/>
      </dsp:nvSpPr>
      <dsp:spPr>
        <a:xfrm>
          <a:off x="817220" y="3429147"/>
          <a:ext cx="3483938" cy="8372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altLang="zh-CN" sz="2400" kern="1200" dirty="0"/>
            <a:t>“</a:t>
          </a:r>
          <a:r>
            <a:rPr lang="zh-CN" altLang="en-US" sz="2400" kern="1200" dirty="0"/>
            <a:t>火药炸垮了骑士阶层。”</a:t>
          </a:r>
        </a:p>
      </dsp:txBody>
      <dsp:txXfrm>
        <a:off x="817220" y="3429147"/>
        <a:ext cx="3483938" cy="837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#1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lnSpAfParP" val="5"/>
            <dgm:param type="shpTxRTLAlignCh" val="r"/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E83B4-FA55-44EA-8BB8-ACECA018C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6F38DA-C848-4901-8D59-85FCA42F4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F2BA7-0E7E-4139-999F-68F87DBF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1B70AD-8840-47D2-9EB9-CC1011DB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96B5A-9CA7-4002-AA67-F679D0E8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97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7E4D3-1AD1-4932-BCBE-5C50026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BE369C-CA8F-41BD-877B-20A641E94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334FFA-DF93-4E87-BF19-24AF8FE4B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DF7CB5-B5D2-43A5-9022-6A2F5764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FF352-3D6A-4141-AA79-CD8187BC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98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E727C2-78A8-4BA7-8473-9AB3414D7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0C8BCB-9B26-4908-8EF9-0BF61A80D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3AA19-6A5C-4226-AE64-4B8FD61F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79A4B6-47C5-4FCC-A43D-4A9B4D3B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27D0C-6C75-47AE-BE25-DC0045BB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2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574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5C28B5-F81C-4C05-B576-A482EFEDAEC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598B9F-A4D0-4D25-A740-C3D13A9101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171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5C28B5-F81C-4C05-B576-A482EFEDAEC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598B9F-A4D0-4D25-A740-C3D13A9101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98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019B6-A76C-4F89-B5A4-0560241E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CC743-7D22-48E7-A355-E4DAEC78C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B410D0-7DBF-49DA-8E19-A5C00B58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00A0D-8E3E-48A2-8E14-33AA7F45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BC070-999D-40E8-9434-9F2E05FE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88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26A98-BA67-466A-B4A0-A0B74F39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0697C-1435-43E2-B799-498719778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AB2F6-0C49-47D8-B3C9-DA5F7879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9E8304-F719-4988-8C3E-873748C4F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533ED-AFBA-4750-B945-B2A4BEE5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18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BEC27-A79D-48C4-A4DE-D22AC3F3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27C5A-B3FB-4C15-8BED-FC362A9F8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173AEB-F04C-41F6-9A18-A8C81C42C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DD5F7D-13BB-4C69-A154-F104B5F3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125A93-FD5C-4F67-8367-60671C41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B9ADA4-AD35-498A-AA08-1A63AB4F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50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EFAD5-F748-45A9-AED1-6C6D1E52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1CFD04-BB10-4DC1-A1BF-4D8E4EA65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5C8AC2-874A-4808-8E0A-473758A38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A5CBED-759D-404A-A222-664E9C8B0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42659E-81C7-4B60-BD86-EEECFE0CF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BBE5A3-E789-4C8D-9561-D8935F05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231DD0-9A53-414F-AF5A-7E6599EC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646673-D013-47B3-B97D-075E7955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93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14778-C342-4ECA-9141-34961871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A6C80C-5F13-4AC8-B73A-89356C4C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257D5F-0160-489F-BA92-70F54614D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E3D36-D68C-48FB-BB47-E2270723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18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A73F06-3315-4449-B39C-D0AA4E3B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32D2FA-DBFD-4F0A-AB2C-0ABE0607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74A33D-797A-4609-8CF0-90AC2652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97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F56447-229A-4A6C-8964-D4D59DC0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9A19B-9F57-484A-A1BB-137E08C4B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2A87ED-DDE7-468B-AC53-FE0AF28FA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9374DE-57BB-40C2-827C-C6D9A3AC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4748B2-0129-456F-BB0F-361D59278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F61D1A-5D03-4914-93DD-4D11A014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83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C2738-6D77-4275-8B0B-6488E47A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729DB5-3428-41D3-9FD6-0055D0013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41808D-8CE8-4F3D-9167-610A12658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DC9AEE-4276-41FC-B15E-1CD26D51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736F14-DB7D-4BD0-AD62-1741A040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DC441-58F4-4E32-A5B6-6F177E1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00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4DB7A6-2CFA-4FD3-8444-41B30472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5E8712-9CCF-48DD-9AC3-21FB7CBCF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3C594-0F18-448A-969E-941EBEA2E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281E-7BB7-4537-8A63-C1AF8390471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F96D1-3F5F-44F5-B23C-9E51F87BB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C8B5E8-FF59-43A7-8CD2-E27A45DB7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97381-0F93-403A-A880-59BB224125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55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94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slide" Target="slide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 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1650" y="476250"/>
            <a:ext cx="336550" cy="336550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412750" y="436666"/>
            <a:ext cx="508000" cy="3238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中</a:t>
            </a:r>
            <a:endParaRPr lang="zh-CN" altLang="en-US" sz="900" dirty="0"/>
          </a:p>
        </p:txBody>
      </p:sp>
      <p:pic>
        <p:nvPicPr>
          <p:cNvPr id="305" name="image 3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53800" y="476250"/>
            <a:ext cx="336550" cy="33655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11261725" y="439146"/>
            <a:ext cx="508000" cy="3238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国</a:t>
            </a:r>
            <a:endParaRPr lang="zh-CN" altLang="en-US" sz="900" dirty="0"/>
          </a:p>
        </p:txBody>
      </p:sp>
      <p:pic>
        <p:nvPicPr>
          <p:cNvPr id="307" name="image 3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1650" y="5949950"/>
            <a:ext cx="336550" cy="336550"/>
          </a:xfrm>
          <a:prstGeom prst="rect">
            <a:avLst/>
          </a:prstGeom>
        </p:spPr>
      </p:pic>
      <p:sp>
        <p:nvSpPr>
          <p:cNvPr id="308" name="Object 308"/>
          <p:cNvSpPr txBox="1"/>
          <p:nvPr/>
        </p:nvSpPr>
        <p:spPr>
          <a:xfrm>
            <a:off x="422275" y="5908778"/>
            <a:ext cx="508000" cy="3238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文</a:t>
            </a:r>
            <a:endParaRPr lang="zh-CN" altLang="en-US" sz="900" dirty="0"/>
          </a:p>
        </p:txBody>
      </p:sp>
      <p:pic>
        <p:nvPicPr>
          <p:cNvPr id="309" name="image 3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53800" y="5949950"/>
            <a:ext cx="336550" cy="336550"/>
          </a:xfrm>
          <a:prstGeom prst="rect">
            <a:avLst/>
          </a:prstGeom>
        </p:spPr>
      </p:pic>
      <p:sp>
        <p:nvSpPr>
          <p:cNvPr id="3010" name="Object 3010"/>
          <p:cNvSpPr txBox="1"/>
          <p:nvPr/>
        </p:nvSpPr>
        <p:spPr>
          <a:xfrm>
            <a:off x="11268075" y="5912350"/>
            <a:ext cx="508000" cy="3238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化</a:t>
            </a:r>
            <a:endParaRPr lang="zh-CN" altLang="en-US" sz="900" dirty="0"/>
          </a:p>
        </p:txBody>
      </p:sp>
      <p:pic>
        <p:nvPicPr>
          <p:cNvPr id="3011" name="image 30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65700" y="1479550"/>
            <a:ext cx="2266950" cy="2266950"/>
          </a:xfrm>
          <a:prstGeom prst="rect">
            <a:avLst/>
          </a:prstGeom>
        </p:spPr>
      </p:pic>
      <p:sp>
        <p:nvSpPr>
          <p:cNvPr id="3012" name="Object 3012"/>
          <p:cNvSpPr txBox="1"/>
          <p:nvPr/>
        </p:nvSpPr>
        <p:spPr>
          <a:xfrm>
            <a:off x="4064000" y="1197602"/>
            <a:ext cx="4064000" cy="2603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altLang="en-US" sz="160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壹</a:t>
            </a:r>
            <a:endParaRPr lang="zh-CN" altLang="en-US" sz="900" dirty="0"/>
          </a:p>
        </p:txBody>
      </p:sp>
      <p:sp>
        <p:nvSpPr>
          <p:cNvPr id="3013" name="Object 3013"/>
          <p:cNvSpPr txBox="1"/>
          <p:nvPr/>
        </p:nvSpPr>
        <p:spPr>
          <a:xfrm>
            <a:off x="3038475" y="5956403"/>
            <a:ext cx="6115050" cy="215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sz="900" dirty="0"/>
          </a:p>
        </p:txBody>
      </p:sp>
      <p:sp>
        <p:nvSpPr>
          <p:cNvPr id="3014" name="Object 3014"/>
          <p:cNvSpPr txBox="1"/>
          <p:nvPr/>
        </p:nvSpPr>
        <p:spPr>
          <a:xfrm>
            <a:off x="1187450" y="3934559"/>
            <a:ext cx="98171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altLang="en-US" sz="7500" spc="-375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作者简介及内容梗概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15108" y="314438"/>
            <a:ext cx="6561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-3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内     容     梗     概</a:t>
            </a:r>
            <a:endParaRPr lang="zh-CN" altLang="en-US" sz="900" dirty="0"/>
          </a:p>
          <a:p>
            <a:endParaRPr lang="zh-CN" altLang="en-US" sz="900" dirty="0"/>
          </a:p>
          <a:p>
            <a:endParaRPr lang="zh-CN" altLang="en-US" sz="900" dirty="0"/>
          </a:p>
        </p:txBody>
      </p:sp>
      <p:pic>
        <p:nvPicPr>
          <p:cNvPr id="13" name="image 5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9324" y="1886928"/>
            <a:ext cx="11151705" cy="424731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5236" y="2202463"/>
            <a:ext cx="10141528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-3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要点：</a:t>
            </a:r>
            <a:endParaRPr lang="en-US" altLang="zh-CN" sz="4800" spc="-313" dirty="0">
              <a:solidFill>
                <a:srgbClr val="000000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r>
              <a:rPr lang="zh-CN" altLang="zh-CN" sz="2400" dirty="0"/>
              <a:t>聚焦并对比中国和西方的火器战争的发展史</a:t>
            </a:r>
            <a:r>
              <a:rPr lang="zh-CN" altLang="en-US" sz="2400" dirty="0"/>
              <a:t>。</a:t>
            </a:r>
            <a:endParaRPr lang="en-US" altLang="zh-CN" sz="2400" spc="-313" dirty="0">
              <a:solidFill>
                <a:srgbClr val="000000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endParaRPr lang="en-US" altLang="zh-CN" sz="4800" spc="-313" dirty="0">
              <a:solidFill>
                <a:srgbClr val="000000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r>
              <a:rPr lang="zh-CN" altLang="en-US" sz="4800" spc="-3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目的：</a:t>
            </a:r>
            <a:endParaRPr lang="en-US" altLang="zh-CN" sz="4800" spc="-313" dirty="0">
              <a:solidFill>
                <a:srgbClr val="000000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r>
              <a:rPr lang="zh-CN" altLang="zh-CN" sz="2400" dirty="0"/>
              <a:t>找到中国在</a:t>
            </a:r>
            <a:r>
              <a:rPr lang="en-US" altLang="zh-CN" sz="2400" dirty="0"/>
              <a:t>19</a:t>
            </a:r>
            <a:r>
              <a:rPr lang="zh-CN" altLang="zh-CN" sz="2400" dirty="0"/>
              <a:t>世纪的“军事大分流”中惨败于西方的真正原因。</a:t>
            </a:r>
            <a:r>
              <a:rPr lang="zh-CN" altLang="en-US" sz="2400" dirty="0"/>
              <a:t>回答问题：</a:t>
            </a:r>
            <a:r>
              <a:rPr lang="zh-CN" altLang="zh-CN" sz="2400" dirty="0"/>
              <a:t>为什么古代中国从丹药中发明了火药，但却在最终的枪炮对决中惨败？</a:t>
            </a:r>
            <a:endParaRPr lang="zh-CN" altLang="en-US" sz="2400" dirty="0"/>
          </a:p>
          <a:p>
            <a:endParaRPr lang="en-US" altLang="zh-CN" sz="2400" spc="-313" dirty="0">
              <a:solidFill>
                <a:srgbClr val="000000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endParaRPr lang="zh-CN" altLang="en-US" sz="2400" dirty="0"/>
          </a:p>
          <a:p>
            <a:endParaRPr lang="zh-CN" altLang="en-US" sz="900" dirty="0"/>
          </a:p>
        </p:txBody>
      </p:sp>
      <p:pic>
        <p:nvPicPr>
          <p:cNvPr id="8" name="image 8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0286" y="2497411"/>
            <a:ext cx="311150" cy="311150"/>
          </a:xfrm>
          <a:prstGeom prst="rect">
            <a:avLst/>
          </a:prstGeom>
        </p:spPr>
      </p:pic>
      <p:pic>
        <p:nvPicPr>
          <p:cNvPr id="12" name="image 8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1086" y="4326121"/>
            <a:ext cx="311150" cy="311150"/>
          </a:xfrm>
          <a:prstGeom prst="rect">
            <a:avLst/>
          </a:prstGeom>
        </p:spPr>
      </p:pic>
      <p:pic>
        <p:nvPicPr>
          <p:cNvPr id="9" name="image 8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4586" y="4389621"/>
            <a:ext cx="184150" cy="184150"/>
          </a:xfrm>
          <a:prstGeom prst="rect">
            <a:avLst/>
          </a:prstGeom>
        </p:spPr>
      </p:pic>
      <p:pic>
        <p:nvPicPr>
          <p:cNvPr id="10" name="image 8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53786" y="2561928"/>
            <a:ext cx="184150" cy="1841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790286" y="3726313"/>
            <a:ext cx="10749045" cy="0"/>
          </a:xfrm>
          <a:prstGeom prst="line">
            <a:avLst/>
          </a:prstGeom>
          <a:ln w="57150"/>
          <a:effectLst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16752" y="314590"/>
            <a:ext cx="6459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-3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内     容     梗     概</a:t>
            </a:r>
            <a:endParaRPr lang="zh-CN" altLang="en-US" sz="900" dirty="0"/>
          </a:p>
          <a:p>
            <a:endParaRPr lang="zh-CN" altLang="en-US" sz="900" dirty="0"/>
          </a:p>
          <a:p>
            <a:endParaRPr lang="zh-CN" altLang="en-US" sz="900" dirty="0"/>
          </a:p>
        </p:txBody>
      </p:sp>
      <p:sp>
        <p:nvSpPr>
          <p:cNvPr id="7" name="文本框 6"/>
          <p:cNvSpPr txBox="1"/>
          <p:nvPr/>
        </p:nvSpPr>
        <p:spPr>
          <a:xfrm>
            <a:off x="1025236" y="1527464"/>
            <a:ext cx="101415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-3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主要内容：</a:t>
            </a:r>
            <a:endParaRPr lang="en-US" altLang="zh-CN" sz="4800" spc="-313" dirty="0">
              <a:solidFill>
                <a:srgbClr val="000000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endParaRPr lang="zh-CN" altLang="en-US" sz="900" dirty="0"/>
          </a:p>
        </p:txBody>
      </p:sp>
      <p:pic>
        <p:nvPicPr>
          <p:cNvPr id="8" name="image 8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0286" y="1822411"/>
            <a:ext cx="311150" cy="311150"/>
          </a:xfrm>
          <a:prstGeom prst="rect">
            <a:avLst/>
          </a:prstGeom>
        </p:spPr>
      </p:pic>
      <p:pic>
        <p:nvPicPr>
          <p:cNvPr id="10" name="image 8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3786" y="1886928"/>
            <a:ext cx="184150" cy="184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5D78D3-B793-42A6-82E9-B199BC2AD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33" y="1723644"/>
            <a:ext cx="11365479" cy="4738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03" name="Object 1203"/>
          <p:cNvSpPr txBox="1"/>
          <p:nvPr/>
        </p:nvSpPr>
        <p:spPr>
          <a:xfrm>
            <a:off x="3257550" y="829020"/>
            <a:ext cx="5676900" cy="673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7000"/>
              </a:lnSpc>
            </a:pPr>
            <a:r>
              <a:rPr lang="zh-CN" altLang="en-US" sz="4000" spc="-2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二</a:t>
            </a:r>
            <a:r>
              <a:rPr lang="zh-CN" altLang="en-US" sz="4000" spc="-200">
                <a:solidFill>
                  <a:srgbClr val="000000"/>
                </a:solidFill>
                <a:latin typeface="SourceHanSansSC-Regular"/>
                <a:ea typeface="SourceHanSansSC-Regular"/>
              </a:rPr>
              <a:t>．</a:t>
            </a:r>
            <a:r>
              <a:rPr lang="zh-CN" altLang="en-US" sz="4000" spc="-2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欧洲枪炮发展</a:t>
            </a:r>
          </a:p>
        </p:txBody>
      </p:sp>
      <p:pic>
        <p:nvPicPr>
          <p:cNvPr id="30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3950" y="1962150"/>
            <a:ext cx="5314950" cy="1041400"/>
          </a:xfrm>
          <a:prstGeom prst="rect">
            <a:avLst/>
          </a:prstGeom>
        </p:spPr>
      </p:pic>
      <p:pic>
        <p:nvPicPr>
          <p:cNvPr id="31" name="image 11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3950" y="3200400"/>
            <a:ext cx="5314950" cy="1041400"/>
          </a:xfrm>
          <a:prstGeom prst="rect">
            <a:avLst/>
          </a:prstGeom>
        </p:spPr>
      </p:pic>
      <p:pic>
        <p:nvPicPr>
          <p:cNvPr id="32" name="image 11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3950" y="4476750"/>
            <a:ext cx="5314950" cy="1041400"/>
          </a:xfrm>
          <a:prstGeom prst="rect">
            <a:avLst/>
          </a:prstGeom>
        </p:spPr>
      </p:pic>
      <p:pic>
        <p:nvPicPr>
          <p:cNvPr id="33" name="image 110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5050" y="2222500"/>
            <a:ext cx="495300" cy="495300"/>
          </a:xfrm>
          <a:prstGeom prst="rect">
            <a:avLst/>
          </a:prstGeom>
        </p:spPr>
      </p:pic>
      <p:sp>
        <p:nvSpPr>
          <p:cNvPr id="34" name="Object 11012"/>
          <p:cNvSpPr txBox="1"/>
          <p:nvPr/>
        </p:nvSpPr>
        <p:spPr>
          <a:xfrm>
            <a:off x="1092200" y="2160941"/>
            <a:ext cx="850900" cy="488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07000"/>
              </a:lnSpc>
            </a:pPr>
            <a:r>
              <a:rPr lang="zh-CN" altLang="en-US" sz="3000" spc="-150" dirty="0">
                <a:solidFill>
                  <a:srgbClr val="D5CCB5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 sz="9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</p:txBody>
      </p:sp>
      <p:sp>
        <p:nvSpPr>
          <p:cNvPr id="35" name="Object 11013">
            <a:hlinkClick r:id="rId5" action="ppaction://hlinksldjump"/>
          </p:cNvPr>
          <p:cNvSpPr txBox="1"/>
          <p:nvPr/>
        </p:nvSpPr>
        <p:spPr>
          <a:xfrm>
            <a:off x="2654300" y="2126670"/>
            <a:ext cx="2543865" cy="68316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07000"/>
              </a:lnSpc>
            </a:pPr>
            <a:r>
              <a:rPr lang="zh-CN" altLang="en-US" sz="40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发展历程</a:t>
            </a:r>
            <a:endParaRPr lang="zh-CN" altLang="en-US" sz="4000" dirty="0">
              <a:solidFill>
                <a:prstClr val="black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pic>
        <p:nvPicPr>
          <p:cNvPr id="36" name="image 110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5050" y="3460750"/>
            <a:ext cx="495300" cy="495300"/>
          </a:xfrm>
          <a:prstGeom prst="rect">
            <a:avLst/>
          </a:prstGeom>
        </p:spPr>
      </p:pic>
      <p:sp>
        <p:nvSpPr>
          <p:cNvPr id="37" name="Object 11016"/>
          <p:cNvSpPr txBox="1"/>
          <p:nvPr/>
        </p:nvSpPr>
        <p:spPr>
          <a:xfrm>
            <a:off x="1079500" y="3403854"/>
            <a:ext cx="850900" cy="488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07000"/>
              </a:lnSpc>
            </a:pPr>
            <a:r>
              <a:rPr lang="zh-CN" altLang="en-US" sz="3000" spc="-150" dirty="0">
                <a:solidFill>
                  <a:srgbClr val="D5CCB5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 sz="90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</p:txBody>
      </p:sp>
      <p:sp>
        <p:nvSpPr>
          <p:cNvPr id="38" name="Object 11017">
            <a:hlinkClick r:id="" action="ppaction://noaction"/>
          </p:cNvPr>
          <p:cNvSpPr txBox="1"/>
          <p:nvPr/>
        </p:nvSpPr>
        <p:spPr>
          <a:xfrm>
            <a:off x="1930400" y="3384097"/>
            <a:ext cx="4149863" cy="368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07000"/>
              </a:lnSpc>
            </a:pPr>
            <a:r>
              <a:rPr lang="zh-CN" altLang="en-US" sz="40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欧洲的火药时代</a:t>
            </a:r>
            <a:endParaRPr lang="zh-CN" altLang="en-US" sz="4000" dirty="0">
              <a:solidFill>
                <a:prstClr val="black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pic>
        <p:nvPicPr>
          <p:cNvPr id="39" name="image 110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5050" y="4737100"/>
            <a:ext cx="495300" cy="495300"/>
          </a:xfrm>
          <a:prstGeom prst="rect">
            <a:avLst/>
          </a:prstGeom>
        </p:spPr>
      </p:pic>
      <p:sp>
        <p:nvSpPr>
          <p:cNvPr id="40" name="Object 11020"/>
          <p:cNvSpPr txBox="1"/>
          <p:nvPr/>
        </p:nvSpPr>
        <p:spPr>
          <a:xfrm>
            <a:off x="1060450" y="4680204"/>
            <a:ext cx="857250" cy="488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07000"/>
              </a:lnSpc>
            </a:pPr>
            <a:r>
              <a:rPr lang="zh-CN" altLang="en-US" sz="3000" spc="-150" dirty="0">
                <a:solidFill>
                  <a:srgbClr val="D5CCB5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 sz="90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</p:txBody>
      </p:sp>
      <p:sp>
        <p:nvSpPr>
          <p:cNvPr id="41" name="Object 11021">
            <a:hlinkClick r:id="" action="ppaction://noaction"/>
          </p:cNvPr>
          <p:cNvSpPr txBox="1"/>
          <p:nvPr/>
        </p:nvSpPr>
        <p:spPr>
          <a:xfrm>
            <a:off x="1943100" y="4673758"/>
            <a:ext cx="3652079" cy="44737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07000"/>
              </a:lnSpc>
            </a:pPr>
            <a:r>
              <a:rPr lang="zh-CN" altLang="en-US" sz="40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中欧差异的原因</a:t>
            </a:r>
            <a:endParaRPr lang="zh-CN" altLang="en-US" sz="4000" dirty="0">
              <a:solidFill>
                <a:prstClr val="black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851" y="2012726"/>
            <a:ext cx="4977330" cy="3111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6" name="图示 15"/>
          <p:cNvGraphicFramePr/>
          <p:nvPr/>
        </p:nvGraphicFramePr>
        <p:xfrm>
          <a:off x="591103" y="1749549"/>
          <a:ext cx="3985591" cy="431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167796" y="2345563"/>
            <a:ext cx="63014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作为成熟军事技术引入</a:t>
            </a: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如同侧放的花瓶</a:t>
            </a: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较小，并未脱离中国炮的形制</a:t>
            </a: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</a:rPr>
              <a:t>运用技巧并不高明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defTabSz="457200"/>
            <a:endParaRPr lang="zh-CN" altLang="en-US" sz="2400" dirty="0">
              <a:solidFill>
                <a:prstClr val="black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受青睐程度仍低于攻城更为有效的投石机</a:t>
            </a: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53720" y="703702"/>
            <a:ext cx="2554545" cy="784830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n-US" altLang="zh-CN" sz="4800" b="1" dirty="0">
                <a:ln w="22225">
                  <a:solidFill>
                    <a:srgbClr val="C0504D"/>
                  </a:solidFill>
                  <a:prstDash val="solid"/>
                </a:ln>
                <a:solidFill>
                  <a:prstClr val="black"/>
                </a:solidFill>
                <a:latin typeface="华文行楷" panose="02010800040101010101" charset="-122"/>
                <a:ea typeface="华文行楷" panose="02010800040101010101" charset="-122"/>
              </a:rPr>
              <a:t>——</a:t>
            </a:r>
            <a:r>
              <a:rPr lang="zh-CN" altLang="en-US" sz="4800" b="1" dirty="0">
                <a:ln w="22225">
                  <a:solidFill>
                    <a:srgbClr val="C0504D"/>
                  </a:solidFill>
                  <a:prstDash val="solid"/>
                </a:ln>
                <a:solidFill>
                  <a:prstClr val="black"/>
                </a:solidFill>
                <a:latin typeface="华文行楷" panose="02010800040101010101" charset="-122"/>
                <a:ea typeface="华文行楷" panose="02010800040101010101" charset="-122"/>
              </a:rPr>
              <a:t>早期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404" y="2466556"/>
            <a:ext cx="6230882" cy="3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2404" y="118567"/>
            <a:ext cx="6230882" cy="234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bject 406">
            <a:extLst>
              <a:ext uri="{FF2B5EF4-FFF2-40B4-BE49-F238E27FC236}">
                <a16:creationId xmlns:a16="http://schemas.microsoft.com/office/drawing/2014/main" id="{05C422C1-599A-45B4-86BF-E4E19719A5E9}"/>
              </a:ext>
            </a:extLst>
          </p:cNvPr>
          <p:cNvSpPr txBox="1"/>
          <p:nvPr/>
        </p:nvSpPr>
        <p:spPr>
          <a:xfrm>
            <a:off x="349091" y="372770"/>
            <a:ext cx="1679024" cy="8818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endParaRPr lang="zh-CN" altLang="en-US" sz="44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E37B043-470C-45E2-AEF2-5107C8F0ACB1}"/>
              </a:ext>
            </a:extLst>
          </p:cNvPr>
          <p:cNvGrpSpPr/>
          <p:nvPr/>
        </p:nvGrpSpPr>
        <p:grpSpPr>
          <a:xfrm>
            <a:off x="660376" y="324739"/>
            <a:ext cx="3916318" cy="1206187"/>
            <a:chOff x="660376" y="324739"/>
            <a:chExt cx="3916318" cy="1206187"/>
          </a:xfrm>
        </p:grpSpPr>
        <p:pic>
          <p:nvPicPr>
            <p:cNvPr id="26" name="image 11011">
              <a:extLst>
                <a:ext uri="{FF2B5EF4-FFF2-40B4-BE49-F238E27FC236}">
                  <a16:creationId xmlns:a16="http://schemas.microsoft.com/office/drawing/2014/main" id="{B5BBCB9B-B941-4E34-8AD2-096D98F0D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660376" y="459585"/>
              <a:ext cx="708210" cy="708210"/>
            </a:xfrm>
            <a:prstGeom prst="rect">
              <a:avLst/>
            </a:prstGeom>
          </p:spPr>
        </p:pic>
        <p:sp>
          <p:nvSpPr>
            <p:cNvPr id="27" name="Object 11012">
              <a:extLst>
                <a:ext uri="{FF2B5EF4-FFF2-40B4-BE49-F238E27FC236}">
                  <a16:creationId xmlns:a16="http://schemas.microsoft.com/office/drawing/2014/main" id="{9E906E9D-6AFE-4B8D-AC8C-134C160D7C0E}"/>
                </a:ext>
              </a:extLst>
            </p:cNvPr>
            <p:cNvSpPr txBox="1"/>
            <p:nvPr/>
          </p:nvSpPr>
          <p:spPr>
            <a:xfrm>
              <a:off x="849902" y="324739"/>
              <a:ext cx="3726792" cy="1206187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defTabSz="457200">
                <a:lnSpc>
                  <a:spcPct val="107000"/>
                </a:lnSpc>
              </a:pPr>
              <a:r>
                <a:rPr lang="zh-CN" altLang="en-US" sz="3600" spc="-150" dirty="0">
                  <a:solidFill>
                    <a:srgbClr val="D5CCB5"/>
                  </a:solidFill>
                  <a:latin typeface="HYYanKaiJ" panose="00020600040101010101"/>
                  <a:ea typeface="HYYanKaiJ" panose="00020600040101010101"/>
                </a:rPr>
                <a:t>壹</a:t>
              </a:r>
              <a:r>
                <a:rPr lang="zh-CN" altLang="en-US" sz="3000" spc="-150" dirty="0">
                  <a:solidFill>
                    <a:srgbClr val="D5CCB5"/>
                  </a:solidFill>
                  <a:latin typeface="HYYanKaiJ" panose="00020600040101010101"/>
                  <a:ea typeface="HYYanKaiJ" panose="00020600040101010101"/>
                </a:rPr>
                <a:t> </a:t>
              </a:r>
              <a:r>
                <a:rPr lang="zh-CN" altLang="en-US" sz="4800" spc="-150" dirty="0">
                  <a:latin typeface="汉仪颜楷W" panose="00020600040101010101" pitchFamily="18" charset="-122"/>
                  <a:ea typeface="汉仪颜楷W" panose="00020600040101010101" pitchFamily="18" charset="-122"/>
                </a:rPr>
                <a:t>发展历程</a:t>
              </a:r>
              <a:endParaRPr lang="zh-CN" altLang="en-US" sz="4800" dirty="0">
                <a:latin typeface="汉仪颜楷W" panose="00020600040101010101" pitchFamily="18" charset="-122"/>
                <a:ea typeface="汉仪颜楷W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16" y="3976896"/>
            <a:ext cx="2377784" cy="24585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960" y="3737792"/>
            <a:ext cx="3640013" cy="272904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289" y="3804099"/>
            <a:ext cx="3512954" cy="263378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875" y="3025656"/>
            <a:ext cx="3888585" cy="37055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8352" y="3972969"/>
            <a:ext cx="2489386" cy="198946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20953" y="2029632"/>
            <a:ext cx="9740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 defTabSz="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巨炮（</a:t>
            </a:r>
            <a:r>
              <a:rPr lang="zh-CN" altLang="zh-CN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变得越来越大，更多地用作轰击堡垒之选</a:t>
            </a:r>
            <a:r>
              <a:rPr lang="zh-CN" altLang="en-US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经典形制（更长、更轻、更高效）</a:t>
            </a: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例：</a:t>
            </a: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勃艮第公国运用巨炮夺取了英国人的奥德雷克城堡</a:t>
            </a: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英王亨利五世对法国的征讨</a:t>
            </a: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奥斯曼土耳其进攻君士坦丁堡</a:t>
            </a:r>
            <a:endParaRPr lang="zh-CN" altLang="en-US" sz="24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16" y="3118576"/>
            <a:ext cx="5106709" cy="444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3714" y="3904981"/>
            <a:ext cx="4682271" cy="28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7833" y="3071766"/>
            <a:ext cx="5134642" cy="288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F2C927C-FBB8-4FCC-86DD-FD2142EDA2F4}"/>
              </a:ext>
            </a:extLst>
          </p:cNvPr>
          <p:cNvSpPr/>
          <p:nvPr/>
        </p:nvSpPr>
        <p:spPr>
          <a:xfrm>
            <a:off x="4532880" y="703702"/>
            <a:ext cx="2596225" cy="784830"/>
          </a:xfrm>
          <a:prstGeom prst="rect">
            <a:avLst/>
          </a:prstGeom>
          <a:noFill/>
        </p:spPr>
        <p:txBody>
          <a:bodyPr wrap="none" lIns="45720" tIns="22860" rIns="45720" bIns="22860">
            <a:spAutoFit/>
          </a:bodyPr>
          <a:lstStyle/>
          <a:p>
            <a:pPr algn="ctr" defTabSz="457200"/>
            <a:r>
              <a:rPr lang="en-US" altLang="zh-CN" sz="4800" b="1" dirty="0">
                <a:ln w="22225">
                  <a:solidFill>
                    <a:srgbClr val="C0504D"/>
                  </a:solidFill>
                  <a:prstDash val="solid"/>
                </a:ln>
                <a:solidFill>
                  <a:prstClr val="black"/>
                </a:solidFill>
                <a:latin typeface="华文行楷" panose="02010800040101010101" charset="-122"/>
                <a:ea typeface="华文行楷" panose="02010800040101010101" charset="-122"/>
              </a:rPr>
              <a:t>——</a:t>
            </a:r>
            <a:r>
              <a:rPr lang="zh-CN" altLang="en-US" sz="4800" b="1" dirty="0">
                <a:ln w="22225">
                  <a:solidFill>
                    <a:srgbClr val="C0504D"/>
                  </a:solidFill>
                  <a:prstDash val="solid"/>
                </a:ln>
                <a:solidFill>
                  <a:prstClr val="black"/>
                </a:solidFill>
                <a:latin typeface="华文行楷" panose="02010800040101010101" charset="-122"/>
                <a:ea typeface="华文行楷" panose="02010800040101010101" charset="-122"/>
              </a:rPr>
              <a:t>后期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292CC89-7CB3-4A25-A0E6-60763CBF933F}"/>
              </a:ext>
            </a:extLst>
          </p:cNvPr>
          <p:cNvGrpSpPr/>
          <p:nvPr/>
        </p:nvGrpSpPr>
        <p:grpSpPr>
          <a:xfrm>
            <a:off x="660376" y="324739"/>
            <a:ext cx="3916318" cy="1206187"/>
            <a:chOff x="660376" y="324739"/>
            <a:chExt cx="3916318" cy="1206187"/>
          </a:xfrm>
        </p:grpSpPr>
        <p:pic>
          <p:nvPicPr>
            <p:cNvPr id="27" name="image 11011">
              <a:extLst>
                <a:ext uri="{FF2B5EF4-FFF2-40B4-BE49-F238E27FC236}">
                  <a16:creationId xmlns:a16="http://schemas.microsoft.com/office/drawing/2014/main" id="{EC9DADCD-9A77-4A24-A972-1B0BE8FB8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660376" y="459585"/>
              <a:ext cx="708210" cy="708210"/>
            </a:xfrm>
            <a:prstGeom prst="rect">
              <a:avLst/>
            </a:prstGeom>
          </p:spPr>
        </p:pic>
        <p:sp>
          <p:nvSpPr>
            <p:cNvPr id="28" name="Object 11012">
              <a:extLst>
                <a:ext uri="{FF2B5EF4-FFF2-40B4-BE49-F238E27FC236}">
                  <a16:creationId xmlns:a16="http://schemas.microsoft.com/office/drawing/2014/main" id="{48109FF3-2CE2-40A7-8992-B9481765BDFF}"/>
                </a:ext>
              </a:extLst>
            </p:cNvPr>
            <p:cNvSpPr txBox="1"/>
            <p:nvPr/>
          </p:nvSpPr>
          <p:spPr>
            <a:xfrm>
              <a:off x="849902" y="324739"/>
              <a:ext cx="3726792" cy="1206187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defTabSz="457200">
                <a:lnSpc>
                  <a:spcPct val="107000"/>
                </a:lnSpc>
              </a:pPr>
              <a:r>
                <a:rPr lang="zh-CN" altLang="en-US" sz="3600" spc="-150" dirty="0">
                  <a:solidFill>
                    <a:srgbClr val="D5CCB5"/>
                  </a:solidFill>
                  <a:latin typeface="HYYanKaiJ" panose="00020600040101010101"/>
                  <a:ea typeface="HYYanKaiJ" panose="00020600040101010101"/>
                </a:rPr>
                <a:t>壹</a:t>
              </a:r>
              <a:r>
                <a:rPr lang="zh-CN" altLang="en-US" sz="3000" spc="-150" dirty="0">
                  <a:solidFill>
                    <a:srgbClr val="D5CCB5"/>
                  </a:solidFill>
                  <a:latin typeface="HYYanKaiJ" panose="00020600040101010101"/>
                  <a:ea typeface="HYYanKaiJ" panose="00020600040101010101"/>
                </a:rPr>
                <a:t> </a:t>
              </a:r>
              <a:r>
                <a:rPr lang="zh-CN" altLang="en-US" sz="4800" spc="-150" dirty="0">
                  <a:latin typeface="汉仪颜楷W" panose="00020600040101010101" pitchFamily="18" charset="-122"/>
                  <a:ea typeface="汉仪颜楷W" panose="00020600040101010101" pitchFamily="18" charset="-122"/>
                </a:rPr>
                <a:t>发展历程</a:t>
              </a:r>
              <a:endParaRPr lang="zh-CN" altLang="en-US" sz="4800" dirty="0">
                <a:latin typeface="汉仪颜楷W" panose="00020600040101010101" pitchFamily="18" charset="-122"/>
                <a:ea typeface="汉仪颜楷W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160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99471" y="493757"/>
            <a:ext cx="568631" cy="568631"/>
          </a:xfrm>
          <a:prstGeom prst="rect">
            <a:avLst/>
          </a:prstGeom>
        </p:spPr>
      </p:pic>
      <p:graphicFrame>
        <p:nvGraphicFramePr>
          <p:cNvPr id="28" name="图示 27"/>
          <p:cNvGraphicFramePr/>
          <p:nvPr>
            <p:extLst>
              <p:ext uri="{D42A27DB-BD31-4B8C-83A1-F6EECF244321}">
                <p14:modId xmlns:p14="http://schemas.microsoft.com/office/powerpoint/2010/main" val="2122016964"/>
              </p:ext>
            </p:extLst>
          </p:nvPr>
        </p:nvGraphicFramePr>
        <p:xfrm>
          <a:off x="353806" y="2124777"/>
          <a:ext cx="4301159" cy="4953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" name="image 50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008771" y="2354660"/>
            <a:ext cx="6544227" cy="353838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132320" y="2476722"/>
            <a:ext cx="64206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zh-CN" sz="2700" dirty="0">
                <a:solidFill>
                  <a:prstClr val="black"/>
                </a:solidFill>
                <a:latin typeface="华文行楷" panose="02010800040101010101" charset="-122"/>
                <a:ea typeface="华文行楷" panose="02010800040101010101" charset="-122"/>
              </a:rPr>
              <a:t>在火药战争的选择下，由于只有大型的、富裕的、组织力更强的政体能负担得起火药战争，高效、中央集权的而又拥有常备军的国家留了下来。火炮的出现，加速了欧洲无中心体系的结束，导致了军备和战争行为的飞速发展，让欧洲人建立了超越世界其他民族的军事优势，并逐渐开始了一个全球化进程。</a:t>
            </a:r>
            <a:endParaRPr lang="zh-CN" altLang="en-US" sz="2700" dirty="0">
              <a:solidFill>
                <a:prstClr val="black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F2D6BDF-2813-49D4-9356-6DA88105894B}"/>
              </a:ext>
            </a:extLst>
          </p:cNvPr>
          <p:cNvGrpSpPr/>
          <p:nvPr/>
        </p:nvGrpSpPr>
        <p:grpSpPr>
          <a:xfrm>
            <a:off x="660376" y="361864"/>
            <a:ext cx="5671150" cy="1206187"/>
            <a:chOff x="660376" y="361864"/>
            <a:chExt cx="5671150" cy="1206187"/>
          </a:xfrm>
        </p:grpSpPr>
        <p:pic>
          <p:nvPicPr>
            <p:cNvPr id="31" name="image 11011">
              <a:extLst>
                <a:ext uri="{FF2B5EF4-FFF2-40B4-BE49-F238E27FC236}">
                  <a16:creationId xmlns:a16="http://schemas.microsoft.com/office/drawing/2014/main" id="{81CC2515-CAEB-4409-8B66-19EB6CCFA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660376" y="459585"/>
              <a:ext cx="708210" cy="708210"/>
            </a:xfrm>
            <a:prstGeom prst="rect">
              <a:avLst/>
            </a:prstGeom>
          </p:spPr>
        </p:pic>
        <p:sp>
          <p:nvSpPr>
            <p:cNvPr id="32" name="Object 11012">
              <a:extLst>
                <a:ext uri="{FF2B5EF4-FFF2-40B4-BE49-F238E27FC236}">
                  <a16:creationId xmlns:a16="http://schemas.microsoft.com/office/drawing/2014/main" id="{C094E81A-E274-4EDD-B062-E3863DF5F305}"/>
                </a:ext>
              </a:extLst>
            </p:cNvPr>
            <p:cNvSpPr txBox="1"/>
            <p:nvPr/>
          </p:nvSpPr>
          <p:spPr>
            <a:xfrm>
              <a:off x="836046" y="361864"/>
              <a:ext cx="5495480" cy="1206187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defTabSz="457200">
                <a:lnSpc>
                  <a:spcPct val="107000"/>
                </a:lnSpc>
              </a:pPr>
              <a:r>
                <a:rPr lang="zh-CN" altLang="en-US" sz="3600" spc="-150" dirty="0">
                  <a:solidFill>
                    <a:srgbClr val="D5CCB5"/>
                  </a:solidFill>
                  <a:latin typeface="HYYanKaiJ" panose="00020600040101010101"/>
                  <a:ea typeface="HYYanKaiJ" panose="00020600040101010101"/>
                </a:rPr>
                <a:t>贰 </a:t>
              </a:r>
              <a:r>
                <a:rPr lang="zh-CN" altLang="en-US" sz="4400" spc="-150" dirty="0">
                  <a:latin typeface="汉仪颜楷W" panose="00020600040101010101" pitchFamily="18" charset="-122"/>
                  <a:ea typeface="汉仪颜楷W" panose="00020600040101010101" pitchFamily="18" charset="-122"/>
                </a:rPr>
                <a:t>欧洲的 火药时代 </a:t>
              </a:r>
              <a:endParaRPr lang="zh-CN" altLang="en-US" sz="4400" dirty="0">
                <a:latin typeface="汉仪颜楷W" panose="00020600040101010101" pitchFamily="18" charset="-122"/>
                <a:ea typeface="汉仪颜楷W" panose="00020600040101010101" pitchFamily="18" charset="-122"/>
              </a:endParaRPr>
            </a:p>
          </p:txBody>
        </p:sp>
      </p:grpSp>
      <p:pic>
        <p:nvPicPr>
          <p:cNvPr id="36" name="image 16013">
            <a:extLst>
              <a:ext uri="{FF2B5EF4-FFF2-40B4-BE49-F238E27FC236}">
                <a16:creationId xmlns:a16="http://schemas.microsoft.com/office/drawing/2014/main" id="{AC97E4AD-2EFA-416C-97F2-CB0B3098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68102" y="493757"/>
            <a:ext cx="568631" cy="568631"/>
          </a:xfrm>
          <a:prstGeom prst="rect">
            <a:avLst/>
          </a:prstGeom>
        </p:spPr>
      </p:pic>
      <p:pic>
        <p:nvPicPr>
          <p:cNvPr id="37" name="image 16013">
            <a:extLst>
              <a:ext uri="{FF2B5EF4-FFF2-40B4-BE49-F238E27FC236}">
                <a16:creationId xmlns:a16="http://schemas.microsoft.com/office/drawing/2014/main" id="{2172048A-6768-4845-81BE-4DF6820C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19833" y="493757"/>
            <a:ext cx="568631" cy="568631"/>
          </a:xfrm>
          <a:prstGeom prst="rect">
            <a:avLst/>
          </a:prstGeom>
        </p:spPr>
      </p:pic>
      <p:pic>
        <p:nvPicPr>
          <p:cNvPr id="38" name="image 16013">
            <a:extLst>
              <a:ext uri="{FF2B5EF4-FFF2-40B4-BE49-F238E27FC236}">
                <a16:creationId xmlns:a16="http://schemas.microsoft.com/office/drawing/2014/main" id="{4FBF9902-5B08-49C5-B01F-FE49C327C2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68253" y="489345"/>
            <a:ext cx="568631" cy="568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 1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9900" y="1913854"/>
            <a:ext cx="6172200" cy="1181100"/>
          </a:xfrm>
          <a:prstGeom prst="rect">
            <a:avLst/>
          </a:prstGeom>
        </p:spPr>
      </p:pic>
      <p:sp>
        <p:nvSpPr>
          <p:cNvPr id="26" name="Object 1007"/>
          <p:cNvSpPr txBox="1"/>
          <p:nvPr/>
        </p:nvSpPr>
        <p:spPr>
          <a:xfrm>
            <a:off x="3270250" y="1892609"/>
            <a:ext cx="1778000" cy="1054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07000"/>
              </a:lnSpc>
            </a:pPr>
            <a:r>
              <a:rPr lang="zh-CN" altLang="en-US" sz="65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壹</a:t>
            </a:r>
            <a:endParaRPr lang="zh-CN" altLang="en-US" sz="9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</p:txBody>
      </p:sp>
      <p:pic>
        <p:nvPicPr>
          <p:cNvPr id="27" name="image 10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71900" y="2694904"/>
            <a:ext cx="222250" cy="222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25388" y="2239626"/>
            <a:ext cx="425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30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墙体的不同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287069" y="2122870"/>
            <a:ext cx="0" cy="6707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image 1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9900" y="3360114"/>
            <a:ext cx="6172200" cy="1181100"/>
          </a:xfrm>
          <a:prstGeom prst="rect">
            <a:avLst/>
          </a:prstGeom>
        </p:spPr>
      </p:pic>
      <p:sp>
        <p:nvSpPr>
          <p:cNvPr id="29" name="Object 1007"/>
          <p:cNvSpPr txBox="1"/>
          <p:nvPr/>
        </p:nvSpPr>
        <p:spPr>
          <a:xfrm>
            <a:off x="3270250" y="3338869"/>
            <a:ext cx="1778000" cy="1054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07000"/>
              </a:lnSpc>
            </a:pPr>
            <a:r>
              <a:rPr lang="zh-CN" altLang="en-US" sz="65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贰</a:t>
            </a:r>
            <a:endParaRPr lang="zh-CN" altLang="en-US" sz="9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</p:txBody>
      </p:sp>
      <p:pic>
        <p:nvPicPr>
          <p:cNvPr id="30" name="image 10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71900" y="4141164"/>
            <a:ext cx="222250" cy="22225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088838" y="3635893"/>
            <a:ext cx="425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30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火药与工艺改良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4287069" y="3519137"/>
            <a:ext cx="0" cy="6707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1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9900" y="4808051"/>
            <a:ext cx="6172200" cy="1181100"/>
          </a:xfrm>
          <a:prstGeom prst="rect">
            <a:avLst/>
          </a:prstGeom>
        </p:spPr>
      </p:pic>
      <p:sp>
        <p:nvSpPr>
          <p:cNvPr id="34" name="Object 1007"/>
          <p:cNvSpPr txBox="1"/>
          <p:nvPr/>
        </p:nvSpPr>
        <p:spPr>
          <a:xfrm>
            <a:off x="3270250" y="4842426"/>
            <a:ext cx="1778000" cy="1054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07000"/>
              </a:lnSpc>
            </a:pPr>
            <a:r>
              <a:rPr lang="zh-CN" altLang="en-US" sz="6500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叁</a:t>
            </a:r>
            <a:endParaRPr lang="zh-CN" altLang="en-US" sz="900" dirty="0">
              <a:solidFill>
                <a:prstClr val="black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pic>
        <p:nvPicPr>
          <p:cNvPr id="35" name="image 10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71900" y="5609464"/>
            <a:ext cx="222250" cy="22225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603916" y="5120197"/>
            <a:ext cx="425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30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战争频度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4290160" y="5120197"/>
            <a:ext cx="0" cy="6707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7B0750D-5DB5-4A95-803B-71636446665B}"/>
              </a:ext>
            </a:extLst>
          </p:cNvPr>
          <p:cNvGrpSpPr/>
          <p:nvPr/>
        </p:nvGrpSpPr>
        <p:grpSpPr>
          <a:xfrm>
            <a:off x="660376" y="380132"/>
            <a:ext cx="5740423" cy="1206187"/>
            <a:chOff x="660376" y="380132"/>
            <a:chExt cx="5740423" cy="1206187"/>
          </a:xfrm>
        </p:grpSpPr>
        <p:pic>
          <p:nvPicPr>
            <p:cNvPr id="40" name="image 11011">
              <a:extLst>
                <a:ext uri="{FF2B5EF4-FFF2-40B4-BE49-F238E27FC236}">
                  <a16:creationId xmlns:a16="http://schemas.microsoft.com/office/drawing/2014/main" id="{A954F0F1-A846-404F-922E-F60C88B72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60376" y="459585"/>
              <a:ext cx="708210" cy="708210"/>
            </a:xfrm>
            <a:prstGeom prst="rect">
              <a:avLst/>
            </a:prstGeom>
          </p:spPr>
        </p:pic>
        <p:sp>
          <p:nvSpPr>
            <p:cNvPr id="41" name="Object 11012">
              <a:extLst>
                <a:ext uri="{FF2B5EF4-FFF2-40B4-BE49-F238E27FC236}">
                  <a16:creationId xmlns:a16="http://schemas.microsoft.com/office/drawing/2014/main" id="{C015ECCC-BC89-4E45-B107-3EF7CBE343F4}"/>
                </a:ext>
              </a:extLst>
            </p:cNvPr>
            <p:cNvSpPr txBox="1"/>
            <p:nvPr/>
          </p:nvSpPr>
          <p:spPr>
            <a:xfrm>
              <a:off x="842974" y="380132"/>
              <a:ext cx="5557825" cy="1206187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defTabSz="457200">
                <a:lnSpc>
                  <a:spcPct val="107000"/>
                </a:lnSpc>
              </a:pPr>
              <a:r>
                <a:rPr lang="zh-CN" altLang="en-US" sz="3600" spc="-150" dirty="0">
                  <a:solidFill>
                    <a:srgbClr val="D5CCB5"/>
                  </a:solidFill>
                  <a:latin typeface="HYYanKaiJ" panose="00020600040101010101"/>
                  <a:ea typeface="HYYanKaiJ" panose="00020600040101010101"/>
                </a:rPr>
                <a:t>叁</a:t>
              </a:r>
              <a:r>
                <a:rPr lang="zh-CN" altLang="en-US" sz="3000" spc="-150" dirty="0">
                  <a:solidFill>
                    <a:srgbClr val="D5CCB5"/>
                  </a:solidFill>
                  <a:latin typeface="HYYanKaiJ" panose="00020600040101010101"/>
                  <a:ea typeface="HYYanKaiJ" panose="00020600040101010101"/>
                </a:rPr>
                <a:t> </a:t>
              </a:r>
              <a:r>
                <a:rPr lang="zh-CN" altLang="en-US" sz="4400" spc="-150" dirty="0">
                  <a:latin typeface="汉仪颜楷W" panose="00020600040101010101" pitchFamily="18" charset="-122"/>
                  <a:ea typeface="汉仪颜楷W" panose="00020600040101010101" pitchFamily="18" charset="-122"/>
                </a:rPr>
                <a:t>中欧差异的原因</a:t>
              </a:r>
              <a:endParaRPr lang="zh-CN" altLang="en-US" sz="4400" dirty="0">
                <a:latin typeface="汉仪颜楷W" panose="00020600040101010101" pitchFamily="18" charset="-122"/>
                <a:ea typeface="汉仪颜楷W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5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83898" y="669235"/>
            <a:ext cx="901700" cy="901700"/>
          </a:xfrm>
          <a:prstGeom prst="rect">
            <a:avLst/>
          </a:prstGeom>
        </p:spPr>
      </p:pic>
      <p:pic>
        <p:nvPicPr>
          <p:cNvPr id="4" name="image 15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8408" y="669235"/>
            <a:ext cx="901700" cy="901700"/>
          </a:xfrm>
          <a:prstGeom prst="rect">
            <a:avLst/>
          </a:prstGeom>
        </p:spPr>
      </p:pic>
      <p:pic>
        <p:nvPicPr>
          <p:cNvPr id="5" name="image 15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72918" y="669235"/>
            <a:ext cx="901700" cy="901700"/>
          </a:xfrm>
          <a:prstGeom prst="rect">
            <a:avLst/>
          </a:prstGeom>
        </p:spPr>
      </p:pic>
      <p:pic>
        <p:nvPicPr>
          <p:cNvPr id="6" name="image 15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17428" y="669235"/>
            <a:ext cx="901700" cy="901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9578" y="724644"/>
            <a:ext cx="98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60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中</a:t>
            </a:r>
            <a:endParaRPr lang="zh-CN" altLang="en-US" sz="6000" dirty="0">
              <a:solidFill>
                <a:prstClr val="black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54088" y="724644"/>
            <a:ext cx="98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60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欧</a:t>
            </a:r>
            <a:endParaRPr lang="zh-CN" altLang="en-US" sz="6000" dirty="0">
              <a:solidFill>
                <a:prstClr val="black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8598" y="724644"/>
            <a:ext cx="98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60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接</a:t>
            </a:r>
            <a:endParaRPr lang="zh-CN" altLang="en-US" sz="6000" dirty="0">
              <a:solidFill>
                <a:prstClr val="black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49665" y="724644"/>
            <a:ext cx="98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6000" dirty="0">
                <a:solidFill>
                  <a:prstClr val="black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触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31" y="2464951"/>
            <a:ext cx="5197655" cy="3137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image 5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2186" y="3042286"/>
            <a:ext cx="5660732" cy="292209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098962" y="1975798"/>
            <a:ext cx="4687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40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中葡战争</a:t>
            </a:r>
            <a:endParaRPr lang="en-US" altLang="zh-CN" sz="4000" spc="-113" dirty="0">
              <a:solidFill>
                <a:srgbClr val="000000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algn="ctr" defTabSz="457200"/>
            <a:r>
              <a:rPr lang="zh-CN" altLang="en-US" sz="16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（</a:t>
            </a:r>
            <a:r>
              <a:rPr lang="en-US" altLang="zh-CN" sz="16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1521-1522</a:t>
            </a:r>
            <a:r>
              <a:rPr lang="zh-CN" altLang="en-US" sz="1600" spc="-113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）</a:t>
            </a:r>
            <a:endParaRPr lang="zh-CN" altLang="en-US" sz="16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8477" y="3502703"/>
            <a:ext cx="53444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 defTabSz="457200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“挑战——回应模式”的运转</a:t>
            </a:r>
            <a:endParaRPr lang="en-US" altLang="zh-CN" sz="20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标志着东亚军事现代化进入了快速发展期，中国的军事技术革新正深入展开</a:t>
            </a:r>
            <a:endParaRPr lang="en-US" altLang="zh-CN" sz="20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Arial"/>
              <a:ea typeface="DengXian" panose="02010600030101010101" pitchFamily="2" charset="-122"/>
            </a:endParaRPr>
          </a:p>
          <a:p>
            <a:pPr marL="142875" indent="-142875" defTabSz="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“</a:t>
            </a:r>
            <a:r>
              <a:rPr lang="zh-CN" altLang="zh-CN" sz="20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均势时代</a:t>
            </a:r>
            <a:r>
              <a:rPr lang="zh-CN" altLang="en-US" sz="2000" dirty="0">
                <a:solidFill>
                  <a:prstClr val="black"/>
                </a:solidFill>
                <a:latin typeface="Arial"/>
                <a:ea typeface="DengXian" panose="02010600030101010101" pitchFamily="2" charset="-122"/>
              </a:rPr>
              <a:t>”的开启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4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380</Words>
  <Application>Microsoft Office PowerPoint</Application>
  <PresentationFormat>宽屏</PresentationFormat>
  <Paragraphs>66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HYYanKaiJ</vt:lpstr>
      <vt:lpstr>SourceHanSansSC-Regular</vt:lpstr>
      <vt:lpstr>等线</vt:lpstr>
      <vt:lpstr>等线 Light</vt:lpstr>
      <vt:lpstr>汉仪颜楷W</vt:lpstr>
      <vt:lpstr>华文行楷</vt:lpstr>
      <vt:lpstr>Arial</vt:lpstr>
      <vt:lpstr>Office 主题​​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志远</dc:creator>
  <cp:lastModifiedBy>张 鸿琳</cp:lastModifiedBy>
  <cp:revision>36</cp:revision>
  <dcterms:created xsi:type="dcterms:W3CDTF">2020-04-29T14:31:33Z</dcterms:created>
  <dcterms:modified xsi:type="dcterms:W3CDTF">2020-05-04T13:20:49Z</dcterms:modified>
</cp:coreProperties>
</file>